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notesSlides/notesSlide3.xml" ContentType="application/vnd.openxmlformats-officedocument.presentationml.notesSlide+xml"/>
  <Override PartName="/ppt/tags/tag67.xml" ContentType="application/vnd.openxmlformats-officedocument.presentationml.tags+xml"/>
  <Override PartName="/ppt/notesSlides/notesSlide4.xml" ContentType="application/vnd.openxmlformats-officedocument.presentationml.notesSlide+xml"/>
  <Override PartName="/ppt/tags/tag68.xml" ContentType="application/vnd.openxmlformats-officedocument.presentationml.tags+xml"/>
  <Override PartName="/ppt/notesSlides/notesSlide5.xml" ContentType="application/vnd.openxmlformats-officedocument.presentationml.notesSlide+xml"/>
  <Override PartName="/ppt/tags/tag69.xml" ContentType="application/vnd.openxmlformats-officedocument.presentationml.tags+xml"/>
  <Override PartName="/ppt/notesSlides/notesSlide6.xml" ContentType="application/vnd.openxmlformats-officedocument.presentationml.notesSlide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tags/tag71.xml" ContentType="application/vnd.openxmlformats-officedocument.presentationml.tags+xml"/>
  <Override PartName="/ppt/notesSlides/notesSlide8.xml" ContentType="application/vnd.openxmlformats-officedocument.presentationml.notesSlide+xml"/>
  <Override PartName="/ppt/tags/tag72.xml" ContentType="application/vnd.openxmlformats-officedocument.presentationml.tags+xml"/>
  <Override PartName="/ppt/notesSlides/notesSlide9.xml" ContentType="application/vnd.openxmlformats-officedocument.presentationml.notesSlide+xml"/>
  <Override PartName="/ppt/tags/tag73.xml" ContentType="application/vnd.openxmlformats-officedocument.presentationml.tags+xml"/>
  <Override PartName="/ppt/notesSlides/notesSlide10.xml" ContentType="application/vnd.openxmlformats-officedocument.presentationml.notesSlide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notesSlides/notesSlide14.xml" ContentType="application/vnd.openxmlformats-officedocument.presentationml.notesSlide+xml"/>
  <Override PartName="/ppt/tags/tag78.xml" ContentType="application/vnd.openxmlformats-officedocument.presentationml.tags+xml"/>
  <Override PartName="/ppt/notesSlides/notesSlide15.xml" ContentType="application/vnd.openxmlformats-officedocument.presentationml.notesSlide+xml"/>
  <Override PartName="/ppt/tags/tag79.xml" ContentType="application/vnd.openxmlformats-officedocument.presentationml.tags+xml"/>
  <Override PartName="/ppt/notesSlides/notesSlide16.xml" ContentType="application/vnd.openxmlformats-officedocument.presentationml.notesSlide+xml"/>
  <Override PartName="/ppt/tags/tag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409" r:id="rId2"/>
    <p:sldId id="433" r:id="rId3"/>
    <p:sldId id="431" r:id="rId4"/>
    <p:sldId id="430" r:id="rId5"/>
    <p:sldId id="442" r:id="rId6"/>
    <p:sldId id="443" r:id="rId7"/>
    <p:sldId id="421" r:id="rId8"/>
    <p:sldId id="416" r:id="rId9"/>
    <p:sldId id="435" r:id="rId10"/>
    <p:sldId id="453" r:id="rId11"/>
    <p:sldId id="454" r:id="rId12"/>
    <p:sldId id="456" r:id="rId13"/>
    <p:sldId id="458" r:id="rId14"/>
    <p:sldId id="457" r:id="rId15"/>
    <p:sldId id="426" r:id="rId16"/>
    <p:sldId id="450" r:id="rId17"/>
    <p:sldId id="425" r:id="rId18"/>
    <p:sldId id="44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63B5B"/>
    <a:srgbClr val="53788E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2933" autoAdjust="0"/>
  </p:normalViewPr>
  <p:slideViewPr>
    <p:cSldViewPr snapToGrid="0">
      <p:cViewPr varScale="1">
        <p:scale>
          <a:sx n="71" d="100"/>
          <a:sy n="71" d="100"/>
        </p:scale>
        <p:origin x="1084" y="63"/>
      </p:cViewPr>
      <p:guideLst>
        <p:guide orient="horz" pos="2160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72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927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810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66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840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Andrea </a:t>
            </a:r>
            <a:r>
              <a:rPr lang="en-US" altLang="zh-CN" dirty="0" err="1"/>
              <a:t>Baraldo</a:t>
            </a:r>
            <a:r>
              <a:rPr lang="en-US" altLang="zh-CN" dirty="0"/>
              <a:t>, Luca </a:t>
            </a:r>
            <a:r>
              <a:rPr lang="en-US" altLang="zh-CN" dirty="0" err="1"/>
              <a:t>Bascetta</a:t>
            </a:r>
            <a:r>
              <a:rPr lang="en-US" altLang="zh-CN" dirty="0"/>
              <a:t>, Fabrizio </a:t>
            </a:r>
            <a:r>
              <a:rPr lang="en-US" altLang="zh-CN" dirty="0" err="1"/>
              <a:t>Caprotti</a:t>
            </a:r>
            <a:r>
              <a:rPr lang="en-US" altLang="zh-CN" dirty="0"/>
              <a:t>, </a:t>
            </a:r>
            <a:r>
              <a:rPr lang="en-US" altLang="zh-CN" dirty="0" err="1"/>
              <a:t>Sumit</a:t>
            </a:r>
            <a:r>
              <a:rPr lang="en-US" altLang="zh-CN" dirty="0"/>
              <a:t> </a:t>
            </a:r>
            <a:r>
              <a:rPr lang="en-US" altLang="zh-CN" dirty="0" err="1"/>
              <a:t>Chourasiya</a:t>
            </a:r>
            <a:r>
              <a:rPr lang="en-US" altLang="zh-CN" dirty="0"/>
              <a:t>, Gianni Ferretti, Angelo Ponti &amp; </a:t>
            </a:r>
            <a:r>
              <a:rPr lang="en-US" altLang="zh-CN" dirty="0" err="1"/>
              <a:t>Basak</a:t>
            </a:r>
            <a:r>
              <a:rPr lang="en-US" altLang="zh-CN" dirty="0"/>
              <a:t> </a:t>
            </a:r>
            <a:r>
              <a:rPr lang="en-US" altLang="zh-CN" dirty="0" err="1"/>
              <a:t>Sakcak</a:t>
            </a:r>
            <a:r>
              <a:rPr lang="en-US" altLang="zh-CN" dirty="0"/>
              <a:t> (2022): Automatic computation of bending sequences for wire bending machines, International Journal of Computer Integrated Manufacturing, DOI: 10.1080/0951192X.2022.2043563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1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Wallace Lira, Chi-Wing Fu, and Hao Zhang. 2018. Fabricable Eulerian Wires</a:t>
            </a:r>
          </a:p>
          <a:p>
            <a:r>
              <a:rPr lang="en-US" altLang="zh-CN" dirty="0"/>
              <a:t>for 3D Shape Abstraction. ACM Trans. Graph. 37, 6, Article 240 (Novem-</a:t>
            </a:r>
          </a:p>
          <a:p>
            <a:r>
              <a:rPr lang="en-US" altLang="zh-CN" dirty="0" err="1"/>
              <a:t>ber</a:t>
            </a:r>
            <a:r>
              <a:rPr lang="en-US" altLang="zh-CN" dirty="0"/>
              <a:t> 2018), 13 pages. https://doi.org/10.1145/3272127.3275049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658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Chih-Kuo</a:t>
            </a:r>
            <a:r>
              <a:rPr lang="en-US" altLang="zh-CN" dirty="0"/>
              <a:t> Yeh, </a:t>
            </a:r>
            <a:r>
              <a:rPr lang="en-US" altLang="zh-CN" dirty="0" err="1"/>
              <a:t>Thi</a:t>
            </a:r>
            <a:r>
              <a:rPr lang="en-US" altLang="zh-CN" dirty="0"/>
              <a:t>-Ngoc-Hanh Le, </a:t>
            </a:r>
            <a:r>
              <a:rPr lang="en-US" altLang="zh-CN" dirty="0" err="1"/>
              <a:t>Zhi</a:t>
            </a:r>
            <a:r>
              <a:rPr lang="en-US" altLang="zh-CN" dirty="0"/>
              <a:t>-Ying Hou, and Tong-Yee Lee. 2022. Generating Virtual Wire Sculp-</a:t>
            </a:r>
          </a:p>
          <a:p>
            <a:r>
              <a:rPr lang="en-US" altLang="zh-CN" dirty="0" err="1"/>
              <a:t>tural</a:t>
            </a:r>
            <a:r>
              <a:rPr lang="en-US" altLang="zh-CN" dirty="0"/>
              <a:t> Art from 3D Models. </a:t>
            </a:r>
            <a:r>
              <a:rPr lang="en-US" altLang="zh-CN" dirty="0" err="1"/>
              <a:t>ACMTrans</a:t>
            </a:r>
            <a:r>
              <a:rPr lang="en-US" altLang="zh-CN" dirty="0"/>
              <a:t>. Multimedia </a:t>
            </a:r>
            <a:r>
              <a:rPr lang="en-US" altLang="zh-CN" dirty="0" err="1"/>
              <a:t>Comput</a:t>
            </a:r>
            <a:r>
              <a:rPr lang="en-US" altLang="zh-CN" dirty="0"/>
              <a:t>. </a:t>
            </a:r>
            <a:r>
              <a:rPr lang="en-US" altLang="zh-CN" dirty="0" err="1"/>
              <a:t>Commun</a:t>
            </a:r>
            <a:r>
              <a:rPr lang="en-US" altLang="zh-CN" dirty="0"/>
              <a:t>. Appl. 18, 2, Article 51 (February 2022),</a:t>
            </a:r>
          </a:p>
          <a:p>
            <a:r>
              <a:rPr lang="en-US" altLang="zh-CN" dirty="0"/>
              <a:t>23 pages.</a:t>
            </a:r>
            <a:endParaRPr lang="zh-CN" altLang="en-US" dirty="0"/>
          </a:p>
          <a:p>
            <a:r>
              <a:rPr lang="en-US" altLang="zh-CN" dirty="0" err="1"/>
              <a:t>Zhijin</a:t>
            </a:r>
            <a:r>
              <a:rPr lang="en-US" altLang="zh-CN" dirty="0"/>
              <a:t> Yang, </a:t>
            </a:r>
            <a:r>
              <a:rPr lang="en-US" altLang="zh-CN" dirty="0" err="1"/>
              <a:t>Pengfei</a:t>
            </a:r>
            <a:r>
              <a:rPr lang="en-US" altLang="zh-CN" dirty="0"/>
              <a:t> Xu, </a:t>
            </a:r>
            <a:r>
              <a:rPr lang="en-US" altLang="zh-CN" dirty="0" err="1"/>
              <a:t>Hongbo</a:t>
            </a:r>
            <a:r>
              <a:rPr lang="en-US" altLang="zh-CN" dirty="0"/>
              <a:t> Fu, and Hui Huang. 2021. </a:t>
            </a:r>
            <a:r>
              <a:rPr lang="en-US" altLang="zh-CN" dirty="0" err="1"/>
              <a:t>WireRoom</a:t>
            </a:r>
            <a:r>
              <a:rPr lang="en-US" altLang="zh-CN" dirty="0"/>
              <a:t>: Model-</a:t>
            </a:r>
          </a:p>
          <a:p>
            <a:r>
              <a:rPr lang="en-US" altLang="zh-CN" dirty="0"/>
              <a:t>guided Explorative Design of Abstract Wire Art. </a:t>
            </a:r>
            <a:r>
              <a:rPr lang="en-US" altLang="zh-CN" dirty="0" err="1"/>
              <a:t>ACMTrans</a:t>
            </a:r>
            <a:r>
              <a:rPr lang="en-US" altLang="zh-CN" dirty="0"/>
              <a:t>. Graph. 40, 4,</a:t>
            </a:r>
          </a:p>
          <a:p>
            <a:r>
              <a:rPr lang="en-US" altLang="zh-CN" dirty="0"/>
              <a:t>Article 128 (August 2021), 13 pages. https://doi.org/10.1145/3450626.3459796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Miguel, E., </a:t>
            </a:r>
            <a:r>
              <a:rPr lang="en-US" altLang="zh-CN" dirty="0" err="1"/>
              <a:t>Lepoutre</a:t>
            </a:r>
            <a:r>
              <a:rPr lang="en-US" altLang="zh-CN" dirty="0"/>
              <a:t>, M., Bickel, B. 2016. Computational Design of Stable Planar-Rod Structures. ACM Trans. Graph. 35, 4, Article 86 (July 2016), 11 pages. DOI = 10.1145/2897824.2925978 http://doi.acm.org/10.1145/2897824.2925978.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51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61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Wallace Lira, Chi-Wing Fu, and Hao Zhang. 2018. Fabricable Eulerian Wires for 3D Shape Abstraction. ACM Trans. Graph. 37, 6, Article 240 (November 2018), 13 pages. https://doi.org/10.1145/3272127.3275049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6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9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91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28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0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5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64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>
            <a:grpSpLocks noChangeAspect="1"/>
          </p:cNvGrpSpPr>
          <p:nvPr/>
        </p:nvGrpSpPr>
        <p:grpSpPr>
          <a:xfrm rot="5400000">
            <a:off x="5852627" y="4438127"/>
            <a:ext cx="528955" cy="2117725"/>
            <a:chOff x="7921" y="-1642"/>
            <a:chExt cx="2682" cy="5509"/>
          </a:xfrm>
          <a:effectLst/>
        </p:grpSpPr>
        <p:sp>
          <p:nvSpPr>
            <p:cNvPr id="31" name="矩形 30"/>
            <p:cNvSpPr/>
            <p:nvPr/>
          </p:nvSpPr>
          <p:spPr>
            <a:xfrm>
              <a:off x="8510" y="-1642"/>
              <a:ext cx="1531" cy="5509"/>
            </a:xfrm>
            <a:prstGeom prst="rect">
              <a:avLst/>
            </a:prstGeom>
            <a:solidFill>
              <a:srgbClr val="063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梯形 31"/>
            <p:cNvSpPr/>
            <p:nvPr/>
          </p:nvSpPr>
          <p:spPr>
            <a:xfrm rot="16200000">
              <a:off x="5461" y="818"/>
              <a:ext cx="5508" cy="589"/>
            </a:xfrm>
            <a:prstGeom prst="trapezoid">
              <a:avLst>
                <a:gd name="adj" fmla="val 56719"/>
              </a:avLst>
            </a:prstGeom>
            <a:solidFill>
              <a:srgbClr val="063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 rot="5400000">
              <a:off x="7568" y="832"/>
              <a:ext cx="5508" cy="562"/>
            </a:xfrm>
            <a:prstGeom prst="trapezoid">
              <a:avLst>
                <a:gd name="adj" fmla="val 56719"/>
              </a:avLst>
            </a:prstGeom>
            <a:solidFill>
              <a:srgbClr val="063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009515" y="-1083310"/>
            <a:ext cx="2172335" cy="3497580"/>
            <a:chOff x="7564" y="-1642"/>
            <a:chExt cx="3421" cy="5508"/>
          </a:xfrm>
          <a:effectLst/>
        </p:grpSpPr>
        <p:sp>
          <p:nvSpPr>
            <p:cNvPr id="20" name="矩形 19"/>
            <p:cNvSpPr/>
            <p:nvPr/>
          </p:nvSpPr>
          <p:spPr>
            <a:xfrm>
              <a:off x="8510" y="-1642"/>
              <a:ext cx="1531" cy="5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梯形 17"/>
            <p:cNvSpPr/>
            <p:nvPr/>
          </p:nvSpPr>
          <p:spPr>
            <a:xfrm rot="16200000">
              <a:off x="5282" y="640"/>
              <a:ext cx="5509" cy="945"/>
            </a:xfrm>
            <a:prstGeom prst="trapezoid">
              <a:avLst>
                <a:gd name="adj" fmla="val 56719"/>
              </a:avLst>
            </a:prstGeom>
            <a:solidFill>
              <a:srgbClr val="063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/>
            <p:cNvSpPr/>
            <p:nvPr/>
          </p:nvSpPr>
          <p:spPr>
            <a:xfrm rot="5400000">
              <a:off x="7759" y="640"/>
              <a:ext cx="5509" cy="945"/>
            </a:xfrm>
            <a:prstGeom prst="trapezoid">
              <a:avLst>
                <a:gd name="adj" fmla="val 56719"/>
              </a:avLst>
            </a:prstGeom>
            <a:solidFill>
              <a:srgbClr val="063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形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2000" y="1019708"/>
            <a:ext cx="864000" cy="86419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55255" y="2811117"/>
            <a:ext cx="10723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 Frame Model for 3D Automatic Wire Bending Machine </a:t>
            </a:r>
            <a:endParaRPr lang="zh-CN" altLang="en-US" sz="4400" b="1" dirty="0">
              <a:solidFill>
                <a:srgbClr val="21324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形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9002" y="5383842"/>
            <a:ext cx="252000" cy="252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716802" y="531202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吴其兵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Art Fabrication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2926E-50EB-9009-8E07-2B838EE507A7}"/>
              </a:ext>
            </a:extLst>
          </p:cNvPr>
          <p:cNvSpPr txBox="1"/>
          <p:nvPr/>
        </p:nvSpPr>
        <p:spPr>
          <a:xfrm>
            <a:off x="1073149" y="1211028"/>
            <a:ext cx="9311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Eulerian Wire Solutions with Few Wires and Small Overlap 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26">
            <a:extLst>
              <a:ext uri="{FF2B5EF4-FFF2-40B4-BE49-F238E27FC236}">
                <a16:creationId xmlns:a16="http://schemas.microsoft.com/office/drawing/2014/main" id="{F2588351-805F-EBAC-B4E8-7648F1E8A2BB}"/>
              </a:ext>
            </a:extLst>
          </p:cNvPr>
          <p:cNvSpPr txBox="1"/>
          <p:nvPr/>
        </p:nvSpPr>
        <p:spPr>
          <a:xfrm>
            <a:off x="288608" y="1766121"/>
            <a:ext cx="11766372" cy="182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a small number of machine fabricable wires, called Eulerian wires, that reproduce a wire sculpture (left) with minimal overlap.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Non-planar wires, which can be fabricated by a wire bending machine.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 count minimization  Overlap minimization  Machine fabricability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2F4C58-DD70-1CA3-CC2D-F4908207C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89" y="3874927"/>
            <a:ext cx="10064021" cy="22663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A909B7D-8692-EE13-15BA-171301168B42}"/>
              </a:ext>
            </a:extLst>
          </p:cNvPr>
          <p:cNvSpPr txBox="1"/>
          <p:nvPr/>
        </p:nvSpPr>
        <p:spPr>
          <a:xfrm>
            <a:off x="4713514" y="6245683"/>
            <a:ext cx="7478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Wallace Lira, Chi-Wing Fu, and Hao Zhang. 2018. Fabricable Eulerian Wires for 3D Shape Abstraction. ACM Trans. Graph. 37, 6, Article 240 (November 2018), 13 pages.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458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Art Fabrication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2926E-50EB-9009-8E07-2B838EE507A7}"/>
              </a:ext>
            </a:extLst>
          </p:cNvPr>
          <p:cNvSpPr txBox="1"/>
          <p:nvPr/>
        </p:nvSpPr>
        <p:spPr>
          <a:xfrm>
            <a:off x="1073150" y="1211028"/>
            <a:ext cx="9213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Eulerian Wire Solutions with Few Wires and Small Overlap 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9D284-5E29-1B66-610B-BF83379BE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1672693"/>
            <a:ext cx="9213850" cy="3506155"/>
          </a:xfrm>
          <a:prstGeom prst="rect">
            <a:avLst/>
          </a:prstGeom>
        </p:spPr>
      </p:pic>
      <p:sp>
        <p:nvSpPr>
          <p:cNvPr id="2" name="文本框 26">
            <a:extLst>
              <a:ext uri="{FF2B5EF4-FFF2-40B4-BE49-F238E27FC236}">
                <a16:creationId xmlns:a16="http://schemas.microsoft.com/office/drawing/2014/main" id="{6473FDBB-8548-4A7F-8C54-BD2B56D1CECC}"/>
              </a:ext>
            </a:extLst>
          </p:cNvPr>
          <p:cNvSpPr txBox="1"/>
          <p:nvPr/>
        </p:nvSpPr>
        <p:spPr>
          <a:xfrm>
            <a:off x="1073150" y="5185307"/>
            <a:ext cx="9051335" cy="15374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“Annealing Swarm” optimization model and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subwire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mechanism.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population-based hybrid metaheuristic model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join, bridge and split operators.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adaptive simulated annealing model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3F6EBA-E9CE-3B96-83E9-3EAC54678B57}"/>
              </a:ext>
            </a:extLst>
          </p:cNvPr>
          <p:cNvSpPr txBox="1"/>
          <p:nvPr/>
        </p:nvSpPr>
        <p:spPr>
          <a:xfrm>
            <a:off x="5170714" y="106272"/>
            <a:ext cx="6600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Wallace Lira, Chi-Wing Fu, and Hao Zhang. 2018. Fabricable Eulerian Wires for 3D Shape Abstraction. ACM Trans. Graph. 37, 6, Article 240 (November 2018), 13 pages.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42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6C81C7-714C-7230-153E-54AFEEAB21CA}"/>
              </a:ext>
            </a:extLst>
          </p:cNvPr>
          <p:cNvSpPr txBox="1"/>
          <p:nvPr/>
        </p:nvSpPr>
        <p:spPr>
          <a:xfrm>
            <a:off x="325120" y="1328057"/>
            <a:ext cx="11714480" cy="389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Below, rules for wire fabricability: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Rule 1: a wire is fabricable if it can be fabricated by the machine, starting from one of its two ends.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Rule 2: there are three cases for a fabricable wire: 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forward fabricable, (ii) backward fabricable, and (iii) fabricable in both directions. Note that a wire fabricable from one of its ends may not be fabricable if we start its fabrication from the other end. See Figure 5 for an example; we can fabricate the wire from inside to outside, but not the other way around, due to wire-machine collision.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Rule 3: if a wire is fabricable in a certain direction, any sub-portion of the wire is also fabricable in the same direction. Conversely, if a wire is not fabricable in a certain direction, any longer wire that contains it is also not fabricable in the same direction.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2A1B07-40C2-E039-B82F-BF8F5A4F2DA3}"/>
              </a:ext>
            </a:extLst>
          </p:cNvPr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B84E59-D1E0-1650-BC4F-6E871B59006E}"/>
              </a:ext>
            </a:extLst>
          </p:cNvPr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Art Fabrication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33C494-0A58-3902-14B3-4A7008592FEE}"/>
              </a:ext>
            </a:extLst>
          </p:cNvPr>
          <p:cNvSpPr txBox="1"/>
          <p:nvPr/>
        </p:nvSpPr>
        <p:spPr>
          <a:xfrm>
            <a:off x="5170714" y="106272"/>
            <a:ext cx="6600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Wallace Lira, Chi-Wing Fu, and Hao Zhang. 2018. Fabricable Eulerian Wires for 3D Shape Abstraction. ACM Trans. Graph. 37, 6, Article 240 (November 2018), 13 pages.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A885AB-8614-96B3-EEF5-DFAB2982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795" y="4904952"/>
            <a:ext cx="1455368" cy="15058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F2E87C-40B6-13BF-E0B8-75C48D5E4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32" y="4964717"/>
            <a:ext cx="3023618" cy="14460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759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2A1B07-40C2-E039-B82F-BF8F5A4F2DA3}"/>
              </a:ext>
            </a:extLst>
          </p:cNvPr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B84E59-D1E0-1650-BC4F-6E871B59006E}"/>
              </a:ext>
            </a:extLst>
          </p:cNvPr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Art Fabrication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33C494-0A58-3902-14B3-4A7008592FEE}"/>
              </a:ext>
            </a:extLst>
          </p:cNvPr>
          <p:cNvSpPr txBox="1"/>
          <p:nvPr/>
        </p:nvSpPr>
        <p:spPr>
          <a:xfrm>
            <a:off x="5170714" y="106272"/>
            <a:ext cx="6600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Wallace Lira, Chi-Wing Fu, and Hao Zhang. 2018. Fabricable Eulerian Wires for 3D Shape Abstraction. ACM Trans. Graph. 37, 6, Article 240 (November 2018), 13 pages.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EE9C09-8347-18D7-08A5-37E9D827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1233838"/>
            <a:ext cx="4686300" cy="5370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88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ucida Grande"/>
              </a:rPr>
              <a:t>Future Work of Project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6C81C7-714C-7230-153E-54AFEEAB21CA}"/>
              </a:ext>
            </a:extLst>
          </p:cNvPr>
          <p:cNvSpPr txBox="1"/>
          <p:nvPr/>
        </p:nvSpPr>
        <p:spPr>
          <a:xfrm>
            <a:off x="428038" y="1589314"/>
            <a:ext cx="10595096" cy="2712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Search space is enormous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single wire that covers the input is not always possible.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collisions during bending.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9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Bending Machine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99135" y="1758817"/>
            <a:ext cx="9849305" cy="3390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Fabrication Constraint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collisions during bending.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mechanical limit in the bending angle (i.e., 120◦) that the machine supports .</a:t>
            </a:r>
          </a:p>
          <a:p>
            <a:pPr algn="just">
              <a:lnSpc>
                <a:spcPct val="12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an appropri­ate bending sequence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causing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self-collisions or col­lisions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machine or the bending tool,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introducing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deformations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workpiece shape due to material elasticity,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generating too much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they force to slow down the bending process.</a:t>
            </a:r>
          </a:p>
          <a:p>
            <a:pPr algn="just">
              <a:lnSpc>
                <a:spcPct val="12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777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Bending Machine</a:t>
            </a:r>
          </a:p>
        </p:txBody>
      </p:sp>
      <p:sp>
        <p:nvSpPr>
          <p:cNvPr id="16" name="文本框 26">
            <a:extLst>
              <a:ext uri="{FF2B5EF4-FFF2-40B4-BE49-F238E27FC236}">
                <a16:creationId xmlns:a16="http://schemas.microsoft.com/office/drawing/2014/main" id="{7EB890C4-A964-5687-AB7A-91AB48EAAAC9}"/>
              </a:ext>
            </a:extLst>
          </p:cNvPr>
          <p:cNvSpPr txBox="1"/>
          <p:nvPr/>
        </p:nvSpPr>
        <p:spPr>
          <a:xfrm>
            <a:off x="288606" y="1447692"/>
            <a:ext cx="11391559" cy="4968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https://howtomechatronics.com/projects/arduino-3d-wire-bending-machine/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7B367-1AAE-5461-9B06-FBC2BFF2F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0" y="2346842"/>
            <a:ext cx="4577200" cy="2445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09985-6C9D-8781-50DC-492D99B97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228" y="2257823"/>
            <a:ext cx="4586636" cy="27441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5912C2-EB60-EDB9-664E-39AB29A4C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228" y="5268671"/>
            <a:ext cx="5140020" cy="13391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5898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 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Application of Wire-based Product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CA6D7F-6A42-A1CD-F37E-E6C7345BC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9" y="1494292"/>
            <a:ext cx="4088438" cy="1934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FD8E1D-0F1B-7373-F944-05D64D11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572" y="1493284"/>
            <a:ext cx="4088438" cy="1981882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258FD80-4E6F-923B-6F29-953AF6FD31AA}"/>
              </a:ext>
            </a:extLst>
          </p:cNvPr>
          <p:cNvSpPr txBox="1"/>
          <p:nvPr/>
        </p:nvSpPr>
        <p:spPr>
          <a:xfrm>
            <a:off x="7132401" y="607619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Low-fidelity rapid prototyping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73CFC7E-AFD4-2B46-8972-D4AC9A506A72}"/>
              </a:ext>
            </a:extLst>
          </p:cNvPr>
          <p:cNvSpPr txBox="1"/>
          <p:nvPr/>
        </p:nvSpPr>
        <p:spPr>
          <a:xfrm>
            <a:off x="2227399" y="6076192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 sculpture 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81B7F-8815-BFD9-4493-2E3DF72AA5AD}"/>
              </a:ext>
            </a:extLst>
          </p:cNvPr>
          <p:cNvSpPr txBox="1"/>
          <p:nvPr/>
        </p:nvSpPr>
        <p:spPr>
          <a:xfrm>
            <a:off x="7398822" y="3477773"/>
            <a:ext cx="2485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Wire-wrapped jewelry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D5F5C4A-6A24-6AEC-00A1-42DAFC3E5192}"/>
              </a:ext>
            </a:extLst>
          </p:cNvPr>
          <p:cNvSpPr txBox="1"/>
          <p:nvPr/>
        </p:nvSpPr>
        <p:spPr>
          <a:xfrm>
            <a:off x="2213966" y="3477773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 design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A8AD1B3-E539-9486-A6F7-955684DD1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92" y="4065035"/>
            <a:ext cx="5540570" cy="19843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154BE6-C90F-55A7-8A9B-81C47FDD9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716" y="4025643"/>
            <a:ext cx="3200147" cy="20237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644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Reference</a:t>
            </a:r>
            <a:endParaRPr lang="en-US" altLang="zh-CN" sz="24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8608" y="1447692"/>
            <a:ext cx="6967538" cy="4968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828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Inspiration of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3073D-94D8-09A8-6747-213BF25EB1F9}"/>
              </a:ext>
            </a:extLst>
          </p:cNvPr>
          <p:cNvSpPr txBox="1"/>
          <p:nvPr/>
        </p:nvSpPr>
        <p:spPr>
          <a:xfrm>
            <a:off x="1073149" y="1211028"/>
            <a:ext cx="9687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Digitize and Reconstruct Wire Objects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52F81-D9D1-24BB-0484-396D4CD5C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543" y="1901817"/>
            <a:ext cx="7714113" cy="40650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F2DCE8-37B1-35F4-FB25-800C44C1343C}"/>
              </a:ext>
            </a:extLst>
          </p:cNvPr>
          <p:cNvSpPr txBox="1"/>
          <p:nvPr/>
        </p:nvSpPr>
        <p:spPr>
          <a:xfrm>
            <a:off x="4713514" y="6245683"/>
            <a:ext cx="7478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Lingjie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Duygu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Ceylan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Cheng Lin,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Wenping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and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Niloy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Mitra. 2017. Image-based Reconstruction of Wire Art. ACM Trans. Graph. 36, 4, Article 63 (July 2017), 11 pages.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415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ucida Grande"/>
              </a:rPr>
              <a:t>Introduction of Project</a:t>
            </a:r>
          </a:p>
        </p:txBody>
      </p:sp>
      <p:sp>
        <p:nvSpPr>
          <p:cNvPr id="2" name="文本框 26">
            <a:extLst>
              <a:ext uri="{FF2B5EF4-FFF2-40B4-BE49-F238E27FC236}">
                <a16:creationId xmlns:a16="http://schemas.microsoft.com/office/drawing/2014/main" id="{257C70F1-ED93-9B3D-8733-6A7E782AAA03}"/>
              </a:ext>
            </a:extLst>
          </p:cNvPr>
          <p:cNvSpPr txBox="1"/>
          <p:nvPr/>
        </p:nvSpPr>
        <p:spPr>
          <a:xfrm>
            <a:off x="288608" y="1209855"/>
            <a:ext cx="11656958" cy="3156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 is a kind of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 one dimensional material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gives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sense of drawing in three dimensions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bending and connecting wires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the design and physical construction processes are time consuming and demand highly sophisticated skills.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Artists may use wires extensively to approximate the surface of a 3D model, or use wires moderately to abstractly depict 3D and 2D shapes.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coupled problem of aesthetic shape approximation and physical constraints.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40CE1-5C51-351E-B036-816743398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29" y="4503534"/>
            <a:ext cx="6296025" cy="2028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005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ucida Grande"/>
              </a:rPr>
              <a:t>Introduction of Project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6C81C7-714C-7230-153E-54AFEEAB21CA}"/>
              </a:ext>
            </a:extLst>
          </p:cNvPr>
          <p:cNvSpPr txBox="1"/>
          <p:nvPr/>
        </p:nvSpPr>
        <p:spPr>
          <a:xfrm>
            <a:off x="428038" y="3429000"/>
            <a:ext cx="10595096" cy="2712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Novelty: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Fabrication-aware wire-art design is not enough.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Fill the fabrication gap of continuously bending.</a:t>
            </a: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Challenge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Provide the best abstraction of the input model.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abstraction must be fabricable by wire bending machine.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1833EF-4671-B2AB-C0FF-9BC3EB202EBF}"/>
              </a:ext>
            </a:extLst>
          </p:cNvPr>
          <p:cNvSpPr txBox="1"/>
          <p:nvPr/>
        </p:nvSpPr>
        <p:spPr>
          <a:xfrm>
            <a:off x="1981200" y="2139241"/>
            <a:ext cx="2558143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3D surface model without any wireframe specifications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ACBD8B-E5C6-1ED7-C472-425155DF0A8E}"/>
              </a:ext>
            </a:extLst>
          </p:cNvPr>
          <p:cNvSpPr txBox="1"/>
          <p:nvPr/>
        </p:nvSpPr>
        <p:spPr>
          <a:xfrm>
            <a:off x="2694214" y="1515687"/>
            <a:ext cx="1132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4B6FE1-A73C-690A-05EC-10AC39116B86}"/>
              </a:ext>
            </a:extLst>
          </p:cNvPr>
          <p:cNvSpPr txBox="1"/>
          <p:nvPr/>
        </p:nvSpPr>
        <p:spPr>
          <a:xfrm>
            <a:off x="6868886" y="2277740"/>
            <a:ext cx="255814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single and fabricable wire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A0EA31-6A20-7FBA-5C7C-33E2A6772319}"/>
              </a:ext>
            </a:extLst>
          </p:cNvPr>
          <p:cNvSpPr txBox="1"/>
          <p:nvPr/>
        </p:nvSpPr>
        <p:spPr>
          <a:xfrm>
            <a:off x="7581900" y="1593451"/>
            <a:ext cx="1132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Output</a:t>
            </a:r>
            <a:endParaRPr lang="zh-CN" altLang="en-US" sz="2400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BA7040AE-9F59-7B6E-06CA-7AE1218C63A4}"/>
              </a:ext>
            </a:extLst>
          </p:cNvPr>
          <p:cNvSpPr/>
          <p:nvPr/>
        </p:nvSpPr>
        <p:spPr>
          <a:xfrm>
            <a:off x="4722790" y="2439323"/>
            <a:ext cx="1763486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2AC4CD-4967-95A1-71F4-CF0E490C0011}"/>
              </a:ext>
            </a:extLst>
          </p:cNvPr>
          <p:cNvSpPr txBox="1"/>
          <p:nvPr/>
        </p:nvSpPr>
        <p:spPr>
          <a:xfrm>
            <a:off x="4701019" y="2039213"/>
            <a:ext cx="183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best abstraction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275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Art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D7B62-CB3D-8480-8786-5C49C5458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46" y="1838312"/>
            <a:ext cx="8426508" cy="4457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83531-1129-624A-0C55-4DA1A8A9A6B8}"/>
              </a:ext>
            </a:extLst>
          </p:cNvPr>
          <p:cNvSpPr txBox="1"/>
          <p:nvPr/>
        </p:nvSpPr>
        <p:spPr>
          <a:xfrm>
            <a:off x="1073149" y="1211028"/>
            <a:ext cx="9687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3D Virtual Wire Sculptural Art from A Given 3D Model 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DB3F1-4F50-27EE-6095-66C87D869C09}"/>
              </a:ext>
            </a:extLst>
          </p:cNvPr>
          <p:cNvSpPr txBox="1"/>
          <p:nvPr/>
        </p:nvSpPr>
        <p:spPr>
          <a:xfrm>
            <a:off x="5064307" y="2099922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greedy approach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86945-18D5-F158-E5B3-5114922FECE7}"/>
              </a:ext>
            </a:extLst>
          </p:cNvPr>
          <p:cNvSpPr txBox="1"/>
          <p:nvPr/>
        </p:nvSpPr>
        <p:spPr>
          <a:xfrm>
            <a:off x="7830535" y="1698534"/>
            <a:ext cx="383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minimum number of wire lines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D64A-089E-2F84-C105-C95DD8D87EC1}"/>
              </a:ext>
            </a:extLst>
          </p:cNvPr>
          <p:cNvSpPr txBox="1"/>
          <p:nvPr/>
        </p:nvSpPr>
        <p:spPr>
          <a:xfrm>
            <a:off x="9598648" y="386695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mTSP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0DE360-5691-D291-7C1C-9010AC434808}"/>
              </a:ext>
            </a:extLst>
          </p:cNvPr>
          <p:cNvSpPr txBox="1"/>
          <p:nvPr/>
        </p:nvSpPr>
        <p:spPr>
          <a:xfrm>
            <a:off x="3617281" y="6294992"/>
            <a:ext cx="8426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Chih-Kuo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Yeh,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-Ngoc-Hanh Le,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-Ying Hou, and Tong-Yee Lee. 2022. Generating Virtual Wire Sculptural Art from 3D Models.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ACMTrans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Multimedia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Appl. 18, 2, Article 51 (February 2022),23 pages.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14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Art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6011E-723B-BB09-D8E2-D5A45B148092}"/>
              </a:ext>
            </a:extLst>
          </p:cNvPr>
          <p:cNvSpPr txBox="1"/>
          <p:nvPr/>
        </p:nvSpPr>
        <p:spPr>
          <a:xfrm>
            <a:off x="1073149" y="1211028"/>
            <a:ext cx="10471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Intelligent Design of Abstract 3D Wire Art with A Single-wire Structure 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26">
            <a:extLst>
              <a:ext uri="{FF2B5EF4-FFF2-40B4-BE49-F238E27FC236}">
                <a16:creationId xmlns:a16="http://schemas.microsoft.com/office/drawing/2014/main" id="{B5494F6E-1CFF-0955-DADF-57DA5C595364}"/>
              </a:ext>
            </a:extLst>
          </p:cNvPr>
          <p:cNvSpPr txBox="1"/>
          <p:nvPr/>
        </p:nvSpPr>
        <p:spPr>
          <a:xfrm>
            <a:off x="5229251" y="3898636"/>
            <a:ext cx="6575258" cy="22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WireRoom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dynamic travelling salesman problem on the surface of the 3D model with a multi-path expansion approach.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Explorative computational design procedure.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4506EE-FC0D-85BD-C5ED-3ECB4D4AD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07" y="1901716"/>
            <a:ext cx="11178905" cy="1968719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3435B98-28F2-B88D-86CE-C680F83BE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8" y="3743153"/>
            <a:ext cx="4036426" cy="24251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06E01C-1A49-2AB5-5A83-F1401EF94604}"/>
              </a:ext>
            </a:extLst>
          </p:cNvPr>
          <p:cNvSpPr txBox="1"/>
          <p:nvPr/>
        </p:nvSpPr>
        <p:spPr>
          <a:xfrm>
            <a:off x="4455482" y="6274256"/>
            <a:ext cx="7605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Zhijin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Hongbo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Fu, and Hui Huang. 2021.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WireRoom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Model-guided Explorative Design of Abstract Wire Art.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ACMTrans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Graph. 40, 4,Article 128 (August 2021), 13 pages.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7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Art Fabrication</a:t>
            </a:r>
          </a:p>
        </p:txBody>
      </p:sp>
      <p:sp>
        <p:nvSpPr>
          <p:cNvPr id="2" name="文本框 26">
            <a:extLst>
              <a:ext uri="{FF2B5EF4-FFF2-40B4-BE49-F238E27FC236}">
                <a16:creationId xmlns:a16="http://schemas.microsoft.com/office/drawing/2014/main" id="{257C70F1-ED93-9B3D-8733-6A7E782AAA03}"/>
              </a:ext>
            </a:extLst>
          </p:cNvPr>
          <p:cNvSpPr txBox="1"/>
          <p:nvPr/>
        </p:nvSpPr>
        <p:spPr>
          <a:xfrm>
            <a:off x="288608" y="5029791"/>
            <a:ext cx="6967538" cy="138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Customized Handmade Wire Wrapping Jewelry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automatic wire decomposition algorithm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a custom  3D-printed jig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3073D-94D8-09A8-6747-213BF25EB1F9}"/>
              </a:ext>
            </a:extLst>
          </p:cNvPr>
          <p:cNvSpPr txBox="1"/>
          <p:nvPr/>
        </p:nvSpPr>
        <p:spPr>
          <a:xfrm>
            <a:off x="1073149" y="1211028"/>
            <a:ext cx="9687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 Decomposition and Assisting Wire Bending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3590E-4CA6-7DE5-262F-20FC1833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618" y="1891793"/>
            <a:ext cx="1394028" cy="1184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39876B-A58B-A120-B54A-C668F818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54" y="2297883"/>
            <a:ext cx="5987902" cy="236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1CDBC-7B6C-6C5E-0390-AE9E88436822}"/>
              </a:ext>
            </a:extLst>
          </p:cNvPr>
          <p:cNvSpPr txBox="1"/>
          <p:nvPr/>
        </p:nvSpPr>
        <p:spPr>
          <a:xfrm>
            <a:off x="6798059" y="3165787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complexity</a:t>
            </a:r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5D1A2E-E410-2386-764C-59D13DB6B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103" y="1891793"/>
            <a:ext cx="846374" cy="11849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65AFD-B771-1A2C-E360-10E779F9C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3318" y="1896923"/>
            <a:ext cx="846374" cy="11797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E99C35-5143-9CC4-B2B5-8E1F20EF6264}"/>
              </a:ext>
            </a:extLst>
          </p:cNvPr>
          <p:cNvSpPr txBox="1"/>
          <p:nvPr/>
        </p:nvSpPr>
        <p:spPr>
          <a:xfrm>
            <a:off x="8987198" y="3165787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Smoothness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5570B-2D70-87FF-3A6A-D496BBA2992A}"/>
              </a:ext>
            </a:extLst>
          </p:cNvPr>
          <p:cNvSpPr txBox="1"/>
          <p:nvPr/>
        </p:nvSpPr>
        <p:spPr>
          <a:xfrm>
            <a:off x="10760679" y="3169261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  <a:endParaRPr lang="zh-CN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24405-32C0-F3FA-FABE-B37E092CA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040" y="3893632"/>
            <a:ext cx="4348126" cy="20705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B1E054-0283-9E99-11D6-F075BF427ECF}"/>
              </a:ext>
            </a:extLst>
          </p:cNvPr>
          <p:cNvSpPr txBox="1"/>
          <p:nvPr/>
        </p:nvSpPr>
        <p:spPr>
          <a:xfrm>
            <a:off x="5742077" y="6259543"/>
            <a:ext cx="6161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Iarussi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E., Li, W.,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Bousseau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2015.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WrapIt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Computer-Assisted Crafting of Wire Wrapped Jewelry. ACM Trans. Graph. 34, 6, Article 221 (November 2015), 8 pages.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12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Art Fabrication</a:t>
            </a:r>
          </a:p>
        </p:txBody>
      </p:sp>
      <p:sp>
        <p:nvSpPr>
          <p:cNvPr id="2" name="文本框 26">
            <a:extLst>
              <a:ext uri="{FF2B5EF4-FFF2-40B4-BE49-F238E27FC236}">
                <a16:creationId xmlns:a16="http://schemas.microsoft.com/office/drawing/2014/main" id="{90A9BF46-37A2-8317-EA72-8791CFD932FF}"/>
              </a:ext>
            </a:extLst>
          </p:cNvPr>
          <p:cNvSpPr txBox="1"/>
          <p:nvPr/>
        </p:nvSpPr>
        <p:spPr>
          <a:xfrm>
            <a:off x="6152823" y="2247602"/>
            <a:ext cx="5959926" cy="182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Planar-Rod Structures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wire bending machine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 without the need of connectors between crossing wires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2926E-50EB-9009-8E07-2B838EE507A7}"/>
              </a:ext>
            </a:extLst>
          </p:cNvPr>
          <p:cNvSpPr txBox="1"/>
          <p:nvPr/>
        </p:nvSpPr>
        <p:spPr>
          <a:xfrm>
            <a:off x="1073150" y="1211028"/>
            <a:ext cx="7993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Self-supporting Wire Sculptures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F2DDA-8DE2-3DB7-B899-CDE6C5736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66" y="2247602"/>
            <a:ext cx="5671321" cy="1633531"/>
          </a:xfrm>
          <a:prstGeom prst="rect">
            <a:avLst/>
          </a:prstGeom>
        </p:spPr>
      </p:pic>
      <p:sp>
        <p:nvSpPr>
          <p:cNvPr id="4" name="文本框 26">
            <a:extLst>
              <a:ext uri="{FF2B5EF4-FFF2-40B4-BE49-F238E27FC236}">
                <a16:creationId xmlns:a16="http://schemas.microsoft.com/office/drawing/2014/main" id="{909CA371-8844-F71E-5CE6-654866316479}"/>
              </a:ext>
            </a:extLst>
          </p:cNvPr>
          <p:cNvSpPr txBox="1"/>
          <p:nvPr/>
        </p:nvSpPr>
        <p:spPr>
          <a:xfrm>
            <a:off x="1586307" y="4364701"/>
            <a:ext cx="9133032" cy="1678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an optimal set of wires to cover geometric features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 shape approximation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constraints   </a:t>
            </a: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a stable configuration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33C0-2FC6-6C56-3369-C7FA18E63782}"/>
              </a:ext>
            </a:extLst>
          </p:cNvPr>
          <p:cNvSpPr txBox="1"/>
          <p:nvPr/>
        </p:nvSpPr>
        <p:spPr>
          <a:xfrm>
            <a:off x="8228025" y="124180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wire sculptures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F3CE67-A9AA-AD19-7654-31B22210E017}"/>
              </a:ext>
            </a:extLst>
          </p:cNvPr>
          <p:cNvSpPr txBox="1"/>
          <p:nvPr/>
        </p:nvSpPr>
        <p:spPr>
          <a:xfrm>
            <a:off x="4713514" y="6245683"/>
            <a:ext cx="7399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Miguel, E.,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Lepoutre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Bickel, B. 2016. Computational Design of Stable Planar-Rod Structures. ACM Trans. Graph. 35, 4, Article 86 (July 2016), 11 pages.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梯形 9"/>
          <p:cNvSpPr/>
          <p:nvPr/>
        </p:nvSpPr>
        <p:spPr>
          <a:xfrm rot="5400000">
            <a:off x="-222885" y="622935"/>
            <a:ext cx="734695" cy="288290"/>
          </a:xfrm>
          <a:prstGeom prst="trapezoid">
            <a:avLst>
              <a:gd name="adj" fmla="val 27710"/>
            </a:avLst>
          </a:prstGeom>
          <a:solidFill>
            <a:srgbClr val="0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120" y="472440"/>
            <a:ext cx="74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63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</a:p>
        </p:txBody>
      </p:sp>
      <p:sp>
        <p:nvSpPr>
          <p:cNvPr id="12" name="矩形 11"/>
          <p:cNvSpPr/>
          <p:nvPr/>
        </p:nvSpPr>
        <p:spPr>
          <a:xfrm>
            <a:off x="1073150" y="583744"/>
            <a:ext cx="9949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Lucida Grande"/>
              </a:rPr>
              <a:t>Wire Art Fabrication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2926E-50EB-9009-8E07-2B838EE507A7}"/>
              </a:ext>
            </a:extLst>
          </p:cNvPr>
          <p:cNvSpPr txBox="1"/>
          <p:nvPr/>
        </p:nvSpPr>
        <p:spPr>
          <a:xfrm>
            <a:off x="1073150" y="1211028"/>
            <a:ext cx="7993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Self-supporting Wire Sculptures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D57704-393B-1761-674F-6F037C6CD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4" y="1712788"/>
            <a:ext cx="10688216" cy="17883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F11A1F-5502-1B70-F6A7-B28532854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50" y="3869781"/>
            <a:ext cx="4125050" cy="1545154"/>
          </a:xfrm>
          <a:prstGeom prst="rect">
            <a:avLst/>
          </a:prstGeom>
        </p:spPr>
      </p:pic>
      <p:sp>
        <p:nvSpPr>
          <p:cNvPr id="5" name="文本框 26">
            <a:extLst>
              <a:ext uri="{FF2B5EF4-FFF2-40B4-BE49-F238E27FC236}">
                <a16:creationId xmlns:a16="http://schemas.microsoft.com/office/drawing/2014/main" id="{9A6EB332-2961-C944-2AFD-CD0B34FEE3A4}"/>
              </a:ext>
            </a:extLst>
          </p:cNvPr>
          <p:cNvSpPr txBox="1"/>
          <p:nvPr/>
        </p:nvSpPr>
        <p:spPr>
          <a:xfrm>
            <a:off x="5903263" y="3650312"/>
            <a:ext cx="5589602" cy="25838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Optimization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Layering and Assembly Order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Shape Optimization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Shape Optimization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Fabrication and Assembly</a:t>
            </a:r>
            <a:endParaRPr lang="zh-CN" altLang="en-US" sz="2000" b="1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 Bending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Estimation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06795E-1EA3-B36C-9FB8-BE123CD132FC}"/>
              </a:ext>
            </a:extLst>
          </p:cNvPr>
          <p:cNvSpPr txBox="1"/>
          <p:nvPr/>
        </p:nvSpPr>
        <p:spPr>
          <a:xfrm>
            <a:off x="4713514" y="6274256"/>
            <a:ext cx="7399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Miguel, E.,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Lepoutre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Bickel, B. 2016. Computational Design of Stable Planar-Rod Structures. ACM Trans. Graph. 35, 4, Article 86 (July 2016), 11 pages.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258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8830</TotalTime>
  <Words>1452</Words>
  <Application>Microsoft Office PowerPoint</Application>
  <PresentationFormat>宽屏</PresentationFormat>
  <Paragraphs>153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Lucida Grande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吴其兵</cp:lastModifiedBy>
  <cp:revision>267</cp:revision>
  <dcterms:created xsi:type="dcterms:W3CDTF">2019-06-19T02:08:00Z</dcterms:created>
  <dcterms:modified xsi:type="dcterms:W3CDTF">2023-01-13T08:04:26Z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